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2E77ED-EB1B-4740-B5CE-9001F578E932}">
  <a:tblStyle styleId="{BB2E77ED-EB1B-4740-B5CE-9001F578E93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115B5D-32C5-44DA-9BEC-F97D89D709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c8ba747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c8ba747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ba196b81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ba196b81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ba196b81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ba196b81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c8ba747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c8ba747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ba196b81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ba196b81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c8ba747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c8ba747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c8ba747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c8ba747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bf2a6c0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bf2a6c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c8ba747c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c8ba747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c8ba747c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c8ba747c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c8ba747c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c8ba747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fd9902c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fd9902c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8ee5d645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8ee5d64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fd9902c2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fd9902c2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c8ba747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c8ba747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c8ba747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c8ba747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c8ba747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c8ba747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8ba747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c8ba747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8ba747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c8ba747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449575" y="2020500"/>
            <a:ext cx="81996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Bray Team Week 8/9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494700" y="3176550"/>
            <a:ext cx="81546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10/11/2023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3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476425" y="1059825"/>
            <a:ext cx="81576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7F7F7F"/>
                </a:solidFill>
              </a:rPr>
              <a:t>Determining</a:t>
            </a:r>
            <a:r>
              <a:rPr lang="en" sz="2000" u="sng">
                <a:solidFill>
                  <a:srgbClr val="7F7F7F"/>
                </a:solidFill>
              </a:rPr>
              <a:t> location concepts by using ideas in other </a:t>
            </a:r>
            <a:r>
              <a:rPr lang="en" sz="2000" u="sng">
                <a:solidFill>
                  <a:srgbClr val="7F7F7F"/>
                </a:solidFill>
              </a:rPr>
              <a:t>fields</a:t>
            </a:r>
            <a:endParaRPr sz="2000" u="sng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7F7F"/>
                </a:solidFill>
              </a:rPr>
              <a:t>Echolocation: Bounce sound waves off the metal ball then collect data to determine the location of the valve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7F7F"/>
                </a:solidFill>
              </a:rPr>
              <a:t>Radar: Detect the location of objects underwater. Can be used for the valve by bouncing electromagnetic waves off the ball of the valve and using that data to determine position.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7F7F"/>
                </a:solidFill>
              </a:rPr>
              <a:t>Dams: Attach a flow meter to the orifice of the ball valve and calibrating the sensor will allow for the flow rate to indicate how far the ball has been turned.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 Generation 3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7F7F7F"/>
                </a:solidFill>
              </a:rPr>
              <a:t>Determining orientation concepts by using ideas in other fields</a:t>
            </a:r>
            <a:endParaRPr sz="2000" u="sng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7F7F"/>
                </a:solidFill>
              </a:rPr>
              <a:t>Compass: Utilize magnetic fields to find the orientation of the ball. Would need a hypersensitive compass and magnetize the ball of the valve.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7F7F7F"/>
                </a:solidFill>
              </a:rPr>
              <a:t>Mosquito: Use heat to orientate them towards fresh blood. Can non uniformly heat the ball of the valve then use thermocouples to collect the heat at a certain area. And depending on the temperature reading will give position.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3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7F7F7F"/>
                </a:solidFill>
              </a:rPr>
              <a:t>Determining rotation concepts by using ideas in other fields</a:t>
            </a:r>
            <a:endParaRPr sz="2000" u="sng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7F7F"/>
                </a:solidFill>
              </a:rPr>
              <a:t>Car wheel suspension: Attach a spring to the ball inside of a hollowed out stem. Rotating the ball will apply a force to the spring and can use that force and calibrate it to find position.</a:t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7F7F7F"/>
                </a:solidFill>
              </a:rPr>
              <a:t>Sinks: handle is turned to set pressure of water. Measure the pressure of both sides the pressure difference can indicate the position of the valve.</a:t>
            </a:r>
            <a:endParaRPr sz="20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4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57200" y="1074475"/>
            <a:ext cx="36873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Morphological Analysis</a:t>
            </a:r>
            <a:endParaRPr>
              <a:highlight>
                <a:srgbClr val="B7B7B7"/>
              </a:highlight>
            </a:endParaRPr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1315538" y="160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{07115B5D-32C5-44DA-9BEC-F97D89D70902}</a:tableStyleId>
              </a:tblPr>
              <a:tblGrid>
                <a:gridCol w="1277025"/>
                <a:gridCol w="1277025"/>
                <a:gridCol w="1277025"/>
                <a:gridCol w="1277025"/>
                <a:gridCol w="127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 Electricity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 Torque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Position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Embed System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Transmit data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Outlet Power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Torque Bracket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Potentiometer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Casing for Valve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Ethernet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Battery Powered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Rotational Torque Sensor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Hall Effect Probe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Independent Casing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Internet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Solar/ Renewably powered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Washer Strain Gages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Flow meters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Casing for actuator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Light Indicator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Force Sensors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Magnetic Fields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Sound Indicator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3"/>
          <p:cNvSpPr txBox="1"/>
          <p:nvPr/>
        </p:nvSpPr>
        <p:spPr>
          <a:xfrm>
            <a:off x="409200" y="3825225"/>
            <a:ext cx="8197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libri"/>
                <a:ea typeface="Calibri"/>
                <a:cs typeface="Calibri"/>
                <a:sym typeface="Calibri"/>
              </a:rPr>
              <a:t>Concept: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Embed a rotational torque sensor and potentiometer within actuator casing. When the actuator is toggled, the rotational torque sensor measures the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applied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force. A calibrated potentiometer applied to the ball of the valve detects the exact change in potential of the system as the stem rotates, and determines the true position.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Pugh Charts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5" y="3249398"/>
            <a:ext cx="9143998" cy="10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3901"/>
            <a:ext cx="9144000" cy="16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Possibility 1: Position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482600" y="1135575"/>
            <a:ext cx="45744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Compass-style indicator 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Would need to </a:t>
            </a:r>
            <a:r>
              <a:rPr lang="en"/>
              <a:t>magnetize</a:t>
            </a:r>
            <a:r>
              <a:rPr lang="en"/>
              <a:t> the ball of the </a:t>
            </a:r>
            <a:r>
              <a:rPr lang="en"/>
              <a:t>valve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Could be visual indicator, digital </a:t>
            </a:r>
            <a:r>
              <a:rPr lang="en"/>
              <a:t>screen that</a:t>
            </a:r>
            <a:r>
              <a:rPr lang="en"/>
              <a:t> detects movement of the magnetic </a:t>
            </a:r>
            <a:r>
              <a:rPr lang="en"/>
              <a:t>field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alter properties of the </a:t>
            </a:r>
            <a:r>
              <a:rPr lang="en"/>
              <a:t>valve</a:t>
            </a:r>
            <a:r>
              <a:rPr lang="en"/>
              <a:t> so might </a:t>
            </a:r>
            <a:r>
              <a:rPr lang="en"/>
              <a:t>affect</a:t>
            </a:r>
            <a:r>
              <a:rPr lang="en"/>
              <a:t> valve performance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400" y="1086001"/>
            <a:ext cx="3782201" cy="369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Possibility 2: Position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457200" y="1109125"/>
            <a:ext cx="41148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Embedded potentiometer-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Located on the ball or adjacent casing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Able to measure changes voltage as ball is moved, then converts into position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Possible locations could be rim of bore or below ball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10746"/>
          <a:stretch/>
        </p:blipFill>
        <p:spPr>
          <a:xfrm>
            <a:off x="5092850" y="1109125"/>
            <a:ext cx="3373098" cy="34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Torque deliverable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912" y="2380250"/>
            <a:ext cx="3764175" cy="6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Possibility 3: Torque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25" y="1940188"/>
            <a:ext cx="3611400" cy="203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303425" y="1022100"/>
            <a:ext cx="48063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Cylindrical</a:t>
            </a: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Strain gauge at Scotch-Yoke Actuator Stops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Two Force Sensors at the Actuator stop pads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When actuator is toggled, the </a:t>
            </a: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moves from one stop to the other, applying a force to the force sensor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Knowing Torque = Force * radius, determine the instantaneous torque applied by actuator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Assumes constant torque is applied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Possibility 4: Torque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1564200"/>
            <a:ext cx="3796326" cy="21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482600" y="1015475"/>
            <a:ext cx="4806300" cy="3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Potentiometer at the actuator shaft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Potentiometer applied to the rotating actuator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When actuator is toggled, the mechanism rotates, measuring the difference in potential in the sensor as it moves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Knowing Torque = Moment of Inertia * angular acceleration, determine the </a:t>
            </a: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torque applied by actuator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Return the average value of the torque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Assume shaft diameter is known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Summary</a:t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Develop a method to internally measure valve position independent of an actuator, measure actuator output torque, and detect fluid leakage to increase the valve's service life.</a:t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Priorities: position and torque</a:t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Bray cares about all three, customers care about torque and leakage</a:t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</a:rPr>
              <a:t>Existing solution: IOT Torque Bracket</a:t>
            </a:r>
            <a:endParaRPr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DR2 Progress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505200" y="1193300"/>
            <a:ext cx="79209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Gave all concepts to Bray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Gave Pugh chart concept selection to Bray to review the ratings of each idea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Review technical feasibility of selected 4 concepts with the Bray team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Worked on getting content for the report but havent started writing the report yet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8 deliverables</a:t>
            </a:r>
            <a:endParaRPr/>
          </a:p>
        </p:txBody>
      </p:sp>
      <p:graphicFrame>
        <p:nvGraphicFramePr>
          <p:cNvPr id="97" name="Google Shape;97;p13"/>
          <p:cNvGraphicFramePr/>
          <p:nvPr/>
        </p:nvGraphicFramePr>
        <p:xfrm>
          <a:off x="246875" y="9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{BB2E77ED-EB1B-4740-B5CE-9001F578E932}</a:tableStyleId>
              </a:tblPr>
              <a:tblGrid>
                <a:gridCol w="2671225"/>
                <a:gridCol w="1148375"/>
                <a:gridCol w="1510350"/>
                <a:gridCol w="3320300"/>
              </a:tblGrid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 8 Tasks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Deliverable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Team Member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Percent Completed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Notes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Discuss concept generations with Bray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meeting on Friday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Receive and look at final SolidWorks model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Zack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Need to get it from Bray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final presentation date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Discuss with Dr. Chen and Bray team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Continue WBS and Gantt chart for 401/402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Continue using concept methodologies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Avery/Locke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Need to further discuss ideas in this ppt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9 Plans</a:t>
            </a:r>
            <a:endParaRPr/>
          </a:p>
        </p:txBody>
      </p:sp>
      <p:graphicFrame>
        <p:nvGraphicFramePr>
          <p:cNvPr id="103" name="Google Shape;103;p14"/>
          <p:cNvGraphicFramePr/>
          <p:nvPr/>
        </p:nvGraphicFramePr>
        <p:xfrm>
          <a:off x="201150" y="9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{BB2E77ED-EB1B-4740-B5CE-9001F578E932}</a:tableStyleId>
              </a:tblPr>
              <a:tblGrid>
                <a:gridCol w="2716950"/>
                <a:gridCol w="1148375"/>
                <a:gridCol w="1510350"/>
                <a:gridCol w="3320300"/>
              </a:tblGrid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 9 Tasks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Deliverable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Team Member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Percent Completed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Notes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Analyze the results of Brays concept review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All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Get feedback midweek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Receive and look at final SolidWorks model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Zack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Need to get it from Bray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final presentation date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Zack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Only 1 person at friday meeting so need to email to get final date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</a:rPr>
                        <a:t>Continue WBS and Gantt chart for 401/402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Michael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Started but need to bring up to quality for DR2 report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Begin  draft of DR2 report covering the </a:t>
                      </a:r>
                      <a:r>
                        <a:rPr lang="en" sz="1000"/>
                        <a:t>concept</a:t>
                      </a:r>
                      <a:r>
                        <a:rPr lang="en" sz="1000"/>
                        <a:t> generation aspects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Avery/Locke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Still need some work done for the concept selection but will focus on writing what we can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IIAE Concept </a:t>
                      </a:r>
                      <a:r>
                        <a:rPr lang="en" sz="1000"/>
                        <a:t>selection</a:t>
                      </a:r>
                      <a:r>
                        <a:rPr lang="en" sz="1000"/>
                        <a:t> Matrix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Cody/Travis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Complete so results from the pugh chart can be compared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1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Brainstorming/Mind-Mapping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Idea generation session where ideas were linked graphically to the central problem - photos on the next two slides for the two most important issues (position and torque), since they are separate problems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1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457200" y="1109125"/>
            <a:ext cx="20541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Torque problem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250" y="933600"/>
            <a:ext cx="6632700" cy="420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1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457200" y="1109125"/>
            <a:ext cx="29094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Valve position problem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611" y="933600"/>
            <a:ext cx="6152938" cy="4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2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TRIZ/Generalized Engineering Parameters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Main Parameters to keep in mind -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8: Volume of stationary object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12: Strength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20: Energy consumed by stationary object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27: Reliability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28: Accuracy of measurement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33: User </a:t>
            </a:r>
            <a:r>
              <a:rPr lang="en"/>
              <a:t>friendliness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3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Design by Analogy - Focus on true valve position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Used a </a:t>
            </a:r>
            <a:r>
              <a:rPr lang="en"/>
              <a:t>thesaurus</a:t>
            </a:r>
            <a:r>
              <a:rPr lang="en"/>
              <a:t> to generate </a:t>
            </a:r>
            <a:r>
              <a:rPr lang="en"/>
              <a:t>synonyms</a:t>
            </a:r>
            <a:r>
              <a:rPr lang="en"/>
              <a:t> for the deliverable then looked for applications of new terms in other </a:t>
            </a:r>
            <a:r>
              <a:rPr lang="en"/>
              <a:t>fields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Synonyms for position: </a:t>
            </a:r>
            <a:endParaRPr/>
          </a:p>
          <a:p>
            <a:pPr indent="-358140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Location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Orientation</a:t>
            </a:r>
            <a:endParaRPr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Rotation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